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CF7391-A23E-4EF1-B040-6B4D0ED005CA}" type="datetimeFigureOut">
              <a:rPr lang="pl-PL" smtClean="0"/>
              <a:t>28.10.2019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006DD-CF7E-4ABB-B6B0-E87239EB277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9227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6006DD-CF7E-4ABB-B6B0-E87239EB2773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493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9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13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016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582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909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15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879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44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18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478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047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931"/>
            <a:ext cx="12192000" cy="6858000"/>
          </a:xfrm>
          <a:prstGeom prst="rect">
            <a:avLst/>
          </a:prstGeom>
        </p:spPr>
      </p:pic>
      <p:sp>
        <p:nvSpPr>
          <p:cNvPr id="3" name="TextBox 1"/>
          <p:cNvSpPr txBox="1"/>
          <p:nvPr/>
        </p:nvSpPr>
        <p:spPr>
          <a:xfrm>
            <a:off x="813511" y="1476357"/>
            <a:ext cx="6792997" cy="6111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pl-PL" altLang="zh-CN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Formy opieki długoterminowej </a:t>
            </a:r>
          </a:p>
          <a:p>
            <a:r>
              <a:rPr lang="pl-PL" altLang="zh-CN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w aspekcie deinstytucjonalizacji</a:t>
            </a:r>
          </a:p>
          <a:p>
            <a:pPr marL="0">
              <a:lnSpc>
                <a:spcPct val="100000"/>
              </a:lnSpc>
            </a:pPr>
            <a:endParaRPr lang="pl-PL" altLang="zh-CN" sz="48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>
              <a:lnSpc>
                <a:spcPct val="100000"/>
              </a:lnSpc>
            </a:pPr>
            <a:r>
              <a:rPr lang="en-US" altLang="zh-CN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DZIENNY</a:t>
            </a:r>
            <a:r>
              <a:rPr lang="en-US" altLang="zh-CN" sz="4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DOM</a:t>
            </a:r>
            <a:r>
              <a:rPr lang="en-US" altLang="zh-CN" sz="4800" b="1" spc="-2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</a:p>
          <a:p>
            <a:pPr marL="0" indent="1458772">
              <a:lnSpc>
                <a:spcPct val="100000"/>
              </a:lnSpc>
            </a:pPr>
            <a:r>
              <a:rPr lang="en-US" altLang="zh-CN" sz="48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M</a:t>
            </a:r>
            <a:r>
              <a:rPr lang="en-US" altLang="zh-CN" sz="4800" b="1" dirty="0">
                <a:solidFill>
                  <a:srgbClr val="000000"/>
                </a:solidFill>
                <a:latin typeface="Times New Roman"/>
                <a:ea typeface="Times New Roman"/>
              </a:rPr>
              <a:t>EDYCZNEJ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00"/>
              </a:lnSpc>
            </a:pPr>
            <a:endParaRPr lang="en-US" dirty="0"/>
          </a:p>
          <a:p>
            <a:pPr marL="0" indent="50291">
              <a:lnSpc>
                <a:spcPct val="100000"/>
              </a:lnSpc>
            </a:pPr>
            <a:endParaRPr lang="en-US" altLang="zh-CN" sz="2200" b="1" dirty="0">
              <a:solidFill>
                <a:srgbClr val="7D7D7D"/>
              </a:solidFill>
              <a:latin typeface="Times New Roman"/>
              <a:ea typeface="Times New Roman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ctrTitle"/>
          </p:nvPr>
        </p:nvSpPr>
        <p:spPr>
          <a:xfrm>
            <a:off x="8064707" y="4501662"/>
            <a:ext cx="3939723" cy="2356338"/>
          </a:xfrm>
        </p:spPr>
        <p:txBody>
          <a:bodyPr>
            <a:normAutofit/>
          </a:bodyPr>
          <a:lstStyle/>
          <a:p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6508" y="1154243"/>
            <a:ext cx="4104277" cy="3762529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8624235" y="423512"/>
            <a:ext cx="2993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OPLOLE  2019</a:t>
            </a:r>
            <a:endParaRPr lang="pl-P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2423414" y="327664"/>
            <a:ext cx="8292865" cy="10404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38680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WYMAGANIA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DOTYCZĄCE</a:t>
            </a:r>
            <a:r>
              <a:rPr lang="en-US" altLang="zh-CN" sz="20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PERSONELU</a:t>
            </a:r>
          </a:p>
          <a:p>
            <a:pPr>
              <a:lnSpc>
                <a:spcPts val="880"/>
              </a:lnSpc>
            </a:pPr>
            <a:endParaRPr lang="en-US" dirty="0"/>
          </a:p>
          <a:p>
            <a:pPr marL="0" indent="384428" hangingPunct="0">
              <a:lnSpc>
                <a:spcPct val="102083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OPIEKA</a:t>
            </a:r>
            <a:r>
              <a:rPr lang="en-US" altLang="zh-CN" sz="20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DLA</a:t>
            </a:r>
            <a:r>
              <a:rPr lang="en-US" altLang="zh-CN" sz="20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10–15</a:t>
            </a:r>
            <a:r>
              <a:rPr lang="en-US" altLang="zh-CN" sz="20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PACJENTÓW</a:t>
            </a:r>
            <a:r>
              <a:rPr lang="en-US" altLang="zh-CN" sz="20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REALIZOWANA</a:t>
            </a:r>
            <a:r>
              <a:rPr lang="en-US" altLang="zh-CN" sz="20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JEST</a:t>
            </a:r>
            <a:r>
              <a:rPr lang="en-US" altLang="zh-CN" sz="2000" b="1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PRZEZ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WIELODYSCYPLINARNY</a:t>
            </a:r>
            <a:r>
              <a:rPr lang="en-US" altLang="zh-CN" sz="20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20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TERAPEUTYCZNY</a:t>
            </a:r>
            <a:r>
              <a:rPr lang="en-US" altLang="zh-CN" sz="20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0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SKŁADZIE: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059789" y="1964476"/>
            <a:ext cx="2721067" cy="116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lekarz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specjalista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dziedzinie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rehabilitacji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zapewnia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konsultację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przyjęciu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przed</a:t>
            </a:r>
            <a:r>
              <a:rPr lang="en-US" altLang="zh-CN" sz="16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wypisaniem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1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razie</a:t>
            </a:r>
            <a:r>
              <a:rPr lang="en-US" altLang="zh-CN" sz="1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potrzeby,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147817" y="1938713"/>
            <a:ext cx="2834532" cy="116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lekarz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specjalista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dziedzinie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geriatrii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zapewnienia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konsultację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przyjęciu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przed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wypisaniem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razie</a:t>
            </a:r>
            <a:r>
              <a:rPr lang="en-US" altLang="zh-CN" sz="16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potrzeby,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132443" y="1970079"/>
            <a:ext cx="2620010" cy="1168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pielęgniarka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pełniąca</a:t>
            </a:r>
            <a:r>
              <a:rPr lang="en-US" altLang="zh-CN" sz="16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funkcję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kierownika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zespołu,</a:t>
            </a:r>
            <a:r>
              <a:rPr lang="en-US" altLang="zh-CN" sz="16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udziela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zależności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potrzeb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jednak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mniej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niż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godziny</a:t>
            </a:r>
            <a:r>
              <a:rPr lang="en-US" altLang="zh-CN" sz="16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dziennie,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9789" y="3538659"/>
            <a:ext cx="2740042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pielęgniarka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posiadająca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doświadczenie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zawodowe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opiece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nad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osobami</a:t>
            </a:r>
            <a:r>
              <a:rPr lang="en-US" altLang="zh-CN" sz="1600" b="1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przewlekle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chorymi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etat,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5096255" y="3884099"/>
            <a:ext cx="1962495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fizjoterapeuta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etat,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9132443" y="3884099"/>
            <a:ext cx="2279487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opiekun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medyczny-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etat,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9789" y="5341424"/>
            <a:ext cx="2425689" cy="243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terapeuta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zajęciowy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en-US" altLang="zh-CN"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etat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5096255" y="4996124"/>
            <a:ext cx="2821653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psycholog–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udziela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6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zależności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potrzeb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jednak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mniej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niż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godzin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ty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godniowo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32443" y="5110011"/>
            <a:ext cx="2708370" cy="7061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logopeda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udziela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</a:p>
          <a:p>
            <a:pPr marL="0">
              <a:lnSpc>
                <a:spcPct val="89583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zależności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potrzeb</a:t>
            </a:r>
            <a:r>
              <a:rPr lang="en-US" altLang="zh-CN" sz="1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</a:p>
          <a:p>
            <a:pPr marL="0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(20</a:t>
            </a:r>
            <a:r>
              <a:rPr lang="en-US" altLang="zh-CN" sz="1600" b="1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godzin/miesiąc).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40"/>
          <p:cNvSpPr txBox="1"/>
          <p:nvPr/>
        </p:nvSpPr>
        <p:spPr>
          <a:xfrm>
            <a:off x="1643760" y="534034"/>
            <a:ext cx="902897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FUNKJONOWANIE</a:t>
            </a:r>
            <a:r>
              <a:rPr lang="en-US" altLang="zh-CN" sz="24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DZIENNEGO</a:t>
            </a:r>
            <a:r>
              <a:rPr lang="en-US" altLang="zh-CN" sz="24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4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4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08101" y="1710896"/>
            <a:ext cx="1718918" cy="1145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8684">
              <a:lnSpc>
                <a:spcPct val="100000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Najpóźniej</a:t>
            </a:r>
            <a:r>
              <a:rPr lang="en-US" altLang="zh-CN" sz="20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</a:p>
          <a:p>
            <a:pPr marL="0">
              <a:lnSpc>
                <a:spcPct val="87916"/>
              </a:lnSpc>
            </a:pP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trzecim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dniu</a:t>
            </a:r>
            <a:r>
              <a:rPr lang="en-US" altLang="zh-CN" sz="20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po</a:t>
            </a:r>
          </a:p>
          <a:p>
            <a:pPr marL="0" indent="345948">
              <a:lnSpc>
                <a:spcPct val="87916"/>
              </a:lnSpc>
            </a:pP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pr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zyjęciu</a:t>
            </a:r>
          </a:p>
          <a:p>
            <a:pPr marL="0" indent="385571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pacj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enta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623692" y="1427544"/>
            <a:ext cx="8607339" cy="15991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211" indent="-172211" hangingPunct="0">
              <a:lnSpc>
                <a:spcPct val="9333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terapeutyczny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dokonuje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oceny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sprawności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funkcjonalnej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zakresie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podstawowych</a:t>
            </a:r>
            <a:r>
              <a:rPr lang="en-US" altLang="zh-CN" sz="16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złożonych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czynności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życiowych,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ocenę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odżywienia,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sprawności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procesów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poznawczych,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stanu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emocjonalnego,</a:t>
            </a:r>
            <a:r>
              <a:rPr lang="en-US" altLang="zh-CN" sz="16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zależności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od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potrzeb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również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innych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obszarów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np.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stopnia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niewydolności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zwieraczy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pęcherza</a:t>
            </a:r>
            <a:r>
              <a:rPr lang="en-US" altLang="zh-CN" sz="16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odbytu,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określenie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występowania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niewydolności</a:t>
            </a:r>
            <a:r>
              <a:rPr lang="en-US" altLang="zh-CN" sz="1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krążenia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lub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ryzyko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upadków.</a:t>
            </a:r>
            <a:r>
              <a:rPr lang="en-US" altLang="zh-CN" sz="1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Dodatkowo</a:t>
            </a:r>
            <a:r>
              <a:rPr lang="en-US" altLang="zh-CN" sz="1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przypadku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osób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powyżej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65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r.ż.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wykonywana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jest</a:t>
            </a:r>
            <a:r>
              <a:rPr lang="en-US" altLang="zh-CN" sz="1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całościowa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ocena</a:t>
            </a:r>
            <a:r>
              <a:rPr lang="en-US" altLang="zh-CN" sz="16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geriatryczna</a:t>
            </a:r>
            <a:r>
              <a:rPr lang="en-US" altLang="zh-CN" sz="16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(COG),</a:t>
            </a:r>
          </a:p>
          <a:p>
            <a:pPr marL="0">
              <a:lnSpc>
                <a:spcPct val="8916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podstawie</a:t>
            </a:r>
            <a:r>
              <a:rPr lang="en-US" altLang="zh-CN" sz="1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przeprowadzonej</a:t>
            </a:r>
            <a:r>
              <a:rPr lang="en-US" altLang="zh-CN"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całościowej</a:t>
            </a:r>
            <a:r>
              <a:rPr lang="en-US" altLang="zh-CN" sz="1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oceny</a:t>
            </a:r>
            <a:r>
              <a:rPr lang="en-US" altLang="zh-CN"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terapeutyczny</a:t>
            </a:r>
            <a:r>
              <a:rPr lang="en-US" altLang="zh-CN" sz="16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przygotowuje</a:t>
            </a:r>
            <a:r>
              <a:rPr lang="en-US" altLang="zh-CN" sz="16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indywidualny</a:t>
            </a:r>
          </a:p>
          <a:p>
            <a:pPr marL="0" indent="172211">
              <a:lnSpc>
                <a:spcPct val="10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terapii,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określający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m.in.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liczbę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rodzaj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planowanych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czas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trwania</a:t>
            </a:r>
            <a:r>
              <a:rPr lang="en-US" altLang="zh-CN"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terapii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788517" y="3650722"/>
            <a:ext cx="1155815" cy="876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2963" indent="-92963" hangingPunct="0">
              <a:lnSpc>
                <a:spcPct val="95416"/>
              </a:lnSpc>
            </a:pPr>
            <a:r>
              <a:rPr lang="en-US" altLang="zh-CN" sz="2000" b="1" spc="69" dirty="0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2000" b="1" spc="-2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55" dirty="0">
                <a:solidFill>
                  <a:srgbClr val="000000"/>
                </a:solidFill>
                <a:latin typeface="Times New Roman"/>
                <a:ea typeface="Times New Roman"/>
              </a:rPr>
              <a:t>koniec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każd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ego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0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mi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esiąca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583179" y="3309874"/>
            <a:ext cx="8636280" cy="1626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212" indent="-172212" hangingPunct="0">
              <a:lnSpc>
                <a:spcPct val="94583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terapeutyczny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dokonuje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oceny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rezultatów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podjętych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działań.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Jeżeli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stwierdza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u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postępy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samodzielnym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wykonywaniu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czynności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życia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codziennego,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może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modyfikować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przyjęty</a:t>
            </a:r>
            <a:r>
              <a:rPr lang="en-US" altLang="zh-CN" sz="16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plan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działania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podjąć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decyzję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dalszym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sprawowaniu</a:t>
            </a:r>
            <a:r>
              <a:rPr lang="en-US" altLang="zh-CN" sz="1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opieki.</a:t>
            </a:r>
          </a:p>
          <a:p>
            <a:pPr marL="172212" indent="-172212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przypadku,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kiedy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brak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jest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postępów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wyniku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stosowanej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terapii,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rehabilitacji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16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metod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pielęgnacji,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jak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również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edukacji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jego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opiekunów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faktycznych,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podejmuje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decyzję</a:t>
            </a:r>
            <a:r>
              <a:rPr lang="en-US" altLang="zh-CN" sz="16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wypisaniu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uczestnika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programu,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informując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równocześnie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możliwościach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korzystania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16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innego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rodzaju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zdrowotnych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lub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realizowanych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ramach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pomocy</a:t>
            </a:r>
            <a:r>
              <a:rPr lang="en-US" altLang="zh-CN" sz="16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społecznej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709269" y="5397080"/>
            <a:ext cx="1299479" cy="8826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6136">
              <a:lnSpc>
                <a:spcPct val="100000"/>
              </a:lnSpc>
            </a:pPr>
            <a:r>
              <a:rPr lang="en-US" altLang="zh-CN" sz="20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Pr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zed</a:t>
            </a:r>
          </a:p>
          <a:p>
            <a:pPr marL="0">
              <a:lnSpc>
                <a:spcPct val="89583"/>
              </a:lnSpc>
            </a:pP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wy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pisaniem</a:t>
            </a:r>
          </a:p>
          <a:p>
            <a:pPr marL="0" indent="175260">
              <a:lnSpc>
                <a:spcPct val="100000"/>
              </a:lnSpc>
            </a:pPr>
            <a:r>
              <a:rPr lang="en-US" altLang="zh-CN" sz="20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pacj</a:t>
            </a:r>
            <a:r>
              <a:rPr lang="en-US" altLang="zh-CN" sz="2000" b="1" dirty="0">
                <a:solidFill>
                  <a:srgbClr val="000000"/>
                </a:solidFill>
                <a:latin typeface="Times New Roman"/>
                <a:ea typeface="Times New Roman"/>
              </a:rPr>
              <a:t>enta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2633726" y="5381214"/>
            <a:ext cx="8573092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2592" indent="-172592" hangingPunct="0">
              <a:lnSpc>
                <a:spcPct val="95416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konieczne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jest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dokonanie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przez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terapeutyczny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ponownej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stanu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zdrowia.</a:t>
            </a:r>
            <a:r>
              <a:rPr lang="en-US" altLang="zh-CN" sz="16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Następnie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pracownik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socjalny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przeprowadza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ocenę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możliwości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powrotu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domu,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jego</a:t>
            </a:r>
            <a:r>
              <a:rPr lang="en-US" altLang="zh-CN" sz="16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warunków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mieszkaniowych,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sytuacji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rodzinnej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socjalnej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tej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podstawie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może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podjąć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decyzję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o</a:t>
            </a:r>
            <a:r>
              <a:rPr lang="en-US" altLang="zh-CN" sz="16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konieczności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skierowania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innej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placówki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świadczącej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pomoc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instytucjonalną,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np.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dom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pomocy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społecznej,</a:t>
            </a:r>
            <a:r>
              <a:rPr lang="en-US" altLang="zh-CN" sz="16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Times New Roman"/>
                <a:ea typeface="Times New Roman"/>
              </a:rPr>
              <a:t>etc.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58"/>
          <p:cNvSpPr txBox="1"/>
          <p:nvPr/>
        </p:nvSpPr>
        <p:spPr>
          <a:xfrm>
            <a:off x="3304921" y="2413976"/>
            <a:ext cx="5594834" cy="11233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800" b="1" spc="-490" dirty="0">
                <a:solidFill>
                  <a:srgbClr val="000000"/>
                </a:solidFill>
                <a:latin typeface="Times New Roman"/>
                <a:ea typeface="Times New Roman"/>
              </a:rPr>
              <a:t>DZIĘKUJĘ</a:t>
            </a:r>
            <a:r>
              <a:rPr lang="en-US" altLang="zh-CN" sz="4800" b="1" spc="-1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800" b="1" spc="-525" dirty="0">
                <a:solidFill>
                  <a:srgbClr val="000000"/>
                </a:solidFill>
                <a:latin typeface="Times New Roman"/>
                <a:ea typeface="Times New Roman"/>
              </a:rPr>
              <a:t>ZA</a:t>
            </a:r>
            <a:r>
              <a:rPr lang="en-US" altLang="zh-CN" sz="4800" b="1" spc="-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800" b="1" spc="-594" dirty="0">
                <a:solidFill>
                  <a:srgbClr val="000000"/>
                </a:solidFill>
                <a:latin typeface="Times New Roman"/>
                <a:ea typeface="Times New Roman"/>
              </a:rPr>
              <a:t>UWAGĘ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Deinstytucjonalizacja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z="3200" dirty="0"/>
              <a:t>proces przejścia od usług świadczonych w formach instytucjonalnych do usług świadczonych   na   poziomie   lokalnych   społeczności,   realizowany   zgodnie    </a:t>
            </a:r>
            <a:r>
              <a:rPr lang="pl-PL" sz="3200" dirty="0" smtClean="0"/>
              <a:t>                    </a:t>
            </a:r>
            <a:r>
              <a:rPr lang="pl-PL" sz="3200" b="1" u="sng" dirty="0" smtClean="0"/>
              <a:t>z </a:t>
            </a:r>
            <a:r>
              <a:rPr lang="pl-PL" sz="3200" b="1" u="sng" dirty="0"/>
              <a:t>„Ogólnoeuropejskimi wytycznymi dotyczącymi przejścia od opieki instytucjonalnej do opieki świadczonej na poziomie lokalnych społeczności”</a:t>
            </a:r>
            <a:r>
              <a:rPr lang="pl-PL" sz="3200" dirty="0"/>
              <a:t> i wymagający z jednej strony rozwoju usług świadczonych na poziomie lokalnych społeczności, z drugiej – stopniowego ograniczenia usług </a:t>
            </a:r>
            <a:r>
              <a:rPr lang="pl-PL" sz="3200" dirty="0" smtClean="0"/>
              <a:t>      w </a:t>
            </a:r>
            <a:r>
              <a:rPr lang="pl-PL" sz="3200" dirty="0"/>
              <a:t>ramach opieki instytucjonalnej;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910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724532" y="298889"/>
            <a:ext cx="9370076" cy="6095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CELE</a:t>
            </a:r>
            <a:r>
              <a:rPr lang="en-US" altLang="zh-CN" sz="2800" b="1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FUNKCJONOWANIA</a:t>
            </a:r>
            <a:r>
              <a:rPr lang="en-US" altLang="zh-CN" sz="2800" b="1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DZIENNEGO</a:t>
            </a:r>
            <a:r>
              <a:rPr lang="en-US" altLang="zh-CN" sz="2800" b="1" spc="-1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800" b="1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</a:p>
          <a:p>
            <a:pPr marL="0" indent="3557396">
              <a:lnSpc>
                <a:spcPct val="100000"/>
              </a:lnSpc>
            </a:pPr>
            <a:r>
              <a:rPr lang="en-US" altLang="zh-CN" sz="28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MED</a:t>
            </a:r>
            <a:r>
              <a:rPr lang="en-US" altLang="zh-CN" sz="28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YCZNEJ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0" indent="1682495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Cel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główny:</a:t>
            </a:r>
          </a:p>
          <a:p>
            <a:pPr>
              <a:lnSpc>
                <a:spcPts val="1979"/>
              </a:lnSpc>
            </a:pPr>
            <a:endParaRPr lang="en-US" dirty="0"/>
          </a:p>
          <a:p>
            <a:pPr marL="0" indent="1682495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wsparcie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deinstytucjonalizacji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nad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osobami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zależnymi,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poprzez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rozwój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systemu</a:t>
            </a:r>
            <a:r>
              <a:rPr lang="en-US" altLang="zh-CN" sz="16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altLang="zh-CN" sz="1600" b="1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marL="0" indent="1796795">
              <a:lnSpc>
                <a:spcPct val="100000"/>
              </a:lnSpc>
            </a:pPr>
            <a:r>
              <a:rPr lang="pl-PL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 świadczeń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zdrowotnych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dla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osób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niesamodzielnych,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tym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osób</a:t>
            </a:r>
            <a:r>
              <a:rPr lang="en-US" altLang="zh-CN" sz="1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starszych.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85"/>
              </a:lnSpc>
            </a:pPr>
            <a:endParaRPr lang="en-US" dirty="0"/>
          </a:p>
          <a:p>
            <a:pPr marL="0" indent="1682495">
              <a:lnSpc>
                <a:spcPct val="100000"/>
              </a:lnSpc>
            </a:pP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Cele</a:t>
            </a:r>
            <a:r>
              <a:rPr lang="en-US" altLang="zh-CN" sz="1600" b="1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pośrednie:</a:t>
            </a:r>
          </a:p>
          <a:p>
            <a:pPr marL="0" indent="1682495">
              <a:lnSpc>
                <a:spcPct val="100000"/>
              </a:lnSpc>
              <a:spcBef>
                <a:spcPts val="284"/>
              </a:spcBef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poprawa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jakości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zarządzania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finansowego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ochronie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zdrowia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poprzez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wdrożenie</a:t>
            </a:r>
            <a:r>
              <a:rPr lang="en-US" altLang="zh-CN" sz="14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efektywnych</a:t>
            </a:r>
          </a:p>
          <a:p>
            <a:pPr marL="0" indent="1796795">
              <a:lnSpc>
                <a:spcPct val="97500"/>
              </a:lnSpc>
            </a:pP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kosztowo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rozwiązań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zakresie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pozaszpitalnej,</a:t>
            </a:r>
          </a:p>
          <a:p>
            <a:pPr marL="0" indent="1682495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rozwój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sektora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usług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medycznych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świadczonych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warunkach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zbliżonych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domowych,</a:t>
            </a:r>
          </a:p>
          <a:p>
            <a:pPr marL="0" indent="1682495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rozwój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nowych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form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dziennej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nad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osobami</a:t>
            </a:r>
            <a:r>
              <a:rPr lang="en-US" altLang="zh-CN" sz="1400" b="1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niesamodzielnymi,</a:t>
            </a:r>
          </a:p>
          <a:p>
            <a:pPr marL="0" indent="1682495">
              <a:lnSpc>
                <a:spcPct val="10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poprawa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stanu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zdrowia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osób</a:t>
            </a:r>
            <a:r>
              <a:rPr lang="en-US" altLang="zh-CN" sz="14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niesamodzielnych,</a:t>
            </a:r>
          </a:p>
          <a:p>
            <a:pPr marL="0" indent="1682495">
              <a:lnSpc>
                <a:spcPct val="90833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zmniejszenie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liczby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czasu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trwania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nieuzasadnionych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hospitalizacji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wśród</a:t>
            </a:r>
            <a:r>
              <a:rPr lang="en-US" altLang="zh-CN" sz="14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osób</a:t>
            </a:r>
          </a:p>
          <a:p>
            <a:pPr marL="0" indent="1796795">
              <a:lnSpc>
                <a:spcPct val="97916"/>
              </a:lnSpc>
            </a:pPr>
            <a:r>
              <a:rPr lang="en-US" altLang="zh-CN" sz="14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samodzielnych,</a:t>
            </a:r>
          </a:p>
          <a:p>
            <a:pPr marL="1796795" indent="-114300" hangingPunct="0">
              <a:lnSpc>
                <a:spcPct val="95416"/>
              </a:lnSpc>
            </a:pPr>
            <a:r>
              <a:rPr lang="en-US" altLang="zh-CN" sz="14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zwiększenie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dostępności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zdrowotnej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realizowanych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warunkach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ambulatoryjnych,</a:t>
            </a:r>
            <a:r>
              <a:rPr lang="en-US" altLang="zh-CN" sz="1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rozwój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wsparcia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opiekunów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osób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niesamodzielnych</a:t>
            </a:r>
            <a:r>
              <a:rPr lang="en-US" altLang="zh-CN" sz="14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(edukacja,</a:t>
            </a:r>
            <a:r>
              <a:rPr lang="en-US" altLang="zh-CN" sz="14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wsparcie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400" b="1" spc="5" dirty="0">
                <a:solidFill>
                  <a:srgbClr val="000000"/>
                </a:solidFill>
                <a:latin typeface="Times New Roman"/>
                <a:ea typeface="Times New Roman"/>
              </a:rPr>
              <a:t>psyc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  <a:ea typeface="Times New Roman"/>
              </a:rPr>
              <a:t>hologiczne).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0"/>
          <p:cNvSpPr txBox="1"/>
          <p:nvPr/>
        </p:nvSpPr>
        <p:spPr>
          <a:xfrm>
            <a:off x="2560066" y="458845"/>
            <a:ext cx="7727288" cy="853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DZIENNEGO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8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</a:p>
          <a:p>
            <a:pPr marL="0" indent="2164333">
              <a:lnSpc>
                <a:spcPct val="100000"/>
              </a:lnSpc>
            </a:pPr>
            <a:r>
              <a:rPr lang="en-US" altLang="zh-CN" sz="2800" b="1" spc="-30" dirty="0">
                <a:solidFill>
                  <a:srgbClr val="000000"/>
                </a:solidFill>
                <a:latin typeface="Times New Roman"/>
                <a:ea typeface="Times New Roman"/>
              </a:rPr>
              <a:t>PRZYJMOWANI</a:t>
            </a:r>
            <a:r>
              <a:rPr lang="en-US" altLang="zh-CN" sz="2800" b="1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15" dirty="0">
                <a:solidFill>
                  <a:srgbClr val="000000"/>
                </a:solidFill>
                <a:latin typeface="Times New Roman"/>
                <a:ea typeface="Times New Roman"/>
              </a:rPr>
              <a:t>SĄ: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445005" y="1746866"/>
            <a:ext cx="4371921" cy="2103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pacjenci</a:t>
            </a:r>
            <a:r>
              <a:rPr lang="en-US" altLang="zh-CN"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bezpośrednio</a:t>
            </a:r>
            <a:r>
              <a:rPr lang="en-US" altLang="zh-CN" sz="1600" b="1" u="sng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po</a:t>
            </a:r>
            <a:r>
              <a:rPr lang="en-US" altLang="zh-CN" sz="1600" b="1" u="sng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przebytej</a:t>
            </a:r>
            <a:r>
              <a:rPr lang="en-US" altLang="zh-CN" sz="1600" b="1" u="sng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hospitalizacji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których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stan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zdrowia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wymaga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wzmożonej</a:t>
            </a:r>
            <a:r>
              <a:rPr lang="en-US" altLang="zh-CN" sz="16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pielęgniarskiej,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nadzoru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nad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terapią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farmakologiczną,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kompleksowych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działań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usprawniających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przeciwdziałających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postępującej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niesamodzielności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wsparcia</a:t>
            </a:r>
            <a:r>
              <a:rPr lang="en-US" altLang="zh-CN" sz="16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edukacji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zdrowotnej,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także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doradztwa</a:t>
            </a:r>
            <a:r>
              <a:rPr lang="en-US" altLang="zh-CN" sz="16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zakresie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organizacji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leczenia</a:t>
            </a:r>
            <a:r>
              <a:rPr lang="en-US" altLang="zh-CN" sz="16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osoby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niesamodziel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nej,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9027" y="1617263"/>
            <a:ext cx="4276482" cy="23367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pacjenci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szczególności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 err="1">
                <a:solidFill>
                  <a:srgbClr val="000000"/>
                </a:solidFill>
                <a:latin typeface="Times New Roman"/>
                <a:ea typeface="Times New Roman"/>
              </a:rPr>
              <a:t>powyżej</a:t>
            </a:r>
            <a:r>
              <a:rPr lang="en-US" altLang="zh-CN" sz="1600" b="1" u="sng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 smtClean="0">
                <a:solidFill>
                  <a:srgbClr val="000000"/>
                </a:solidFill>
                <a:latin typeface="Times New Roman"/>
                <a:ea typeface="Times New Roman"/>
              </a:rPr>
              <a:t>65</a:t>
            </a:r>
            <a:r>
              <a:rPr lang="en-US" altLang="zh-CN" sz="1600" b="1" u="sng" spc="-44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r.ż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.,</a:t>
            </a:r>
            <a:r>
              <a:rPr lang="en-US" altLang="zh-CN" sz="1600" b="1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których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stan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zdrowia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pozwala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6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pozostawanie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wyłącznie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pod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opieką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podstawowej</a:t>
            </a:r>
            <a:r>
              <a:rPr lang="en-US" altLang="zh-CN" sz="1600" b="1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zdrowotnej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ambulatoryjnej</a:t>
            </a:r>
            <a:r>
              <a:rPr lang="en-US" altLang="zh-CN" sz="1600" b="1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specjalistycznej,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jednocześnie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wymagają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całodobowego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nadzoru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lekarskiego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pielęgniarskiego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realizowanego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trybie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stacjonarnym.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Świadczenia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udzielane</a:t>
            </a:r>
            <a:r>
              <a:rPr lang="en-US" altLang="zh-CN" sz="1600" b="1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są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pacjentom,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którzy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ocenie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skalą</a:t>
            </a:r>
            <a:r>
              <a:rPr lang="en-US" altLang="zh-CN" sz="16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Barthel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otrzymali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40-65</a:t>
            </a:r>
            <a:r>
              <a:rPr lang="en-US" altLang="zh-CN" sz="1600" b="1" u="sng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punktów.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577207" y="4897863"/>
            <a:ext cx="4445327" cy="709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pacjenci,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którym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okresie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ostatnich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r>
            <a:r>
              <a:rPr lang="en-US" altLang="zh-CN" sz="1600" b="1" u="sng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ea typeface="Times New Roman"/>
              </a:rPr>
              <a:t>miesięcy</a:t>
            </a:r>
            <a:r>
              <a:rPr lang="en-US" altLang="zh-CN" sz="16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udzielone</a:t>
            </a:r>
            <a:r>
              <a:rPr lang="en-US" altLang="zh-CN"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zostały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świadczenia</a:t>
            </a:r>
            <a:r>
              <a:rPr lang="en-US" altLang="zh-CN" sz="1600" b="1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zdrowotne</a:t>
            </a:r>
            <a:r>
              <a:rPr lang="en-US" altLang="zh-CN" sz="1600" b="1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1600" b="1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zakresu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leczenia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szpitalnego.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5"/>
          <p:cNvSpPr txBox="1"/>
          <p:nvPr/>
        </p:nvSpPr>
        <p:spPr>
          <a:xfrm>
            <a:off x="3718305" y="1721228"/>
            <a:ext cx="5050432" cy="39261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Pacjenci</a:t>
            </a:r>
            <a:r>
              <a:rPr lang="en-US" altLang="zh-CN" sz="28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8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wieku</a:t>
            </a:r>
            <a:r>
              <a:rPr lang="en-US" altLang="zh-CN" sz="28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powyżej</a:t>
            </a:r>
            <a:r>
              <a:rPr lang="en-US" altLang="zh-CN" sz="28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65</a:t>
            </a:r>
            <a:r>
              <a:rPr lang="en-US" altLang="zh-CN" sz="28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r.ż.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powinni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stanowić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co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najmniej</a:t>
            </a:r>
            <a:r>
              <a:rPr lang="en-US" altLang="zh-CN" sz="28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¾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30" dirty="0">
                <a:solidFill>
                  <a:srgbClr val="000000"/>
                </a:solidFill>
                <a:latin typeface="Times New Roman"/>
                <a:ea typeface="Times New Roman"/>
              </a:rPr>
              <a:t>łącznej</a:t>
            </a:r>
            <a:r>
              <a:rPr lang="en-US" altLang="zh-CN" sz="2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25" dirty="0">
                <a:solidFill>
                  <a:srgbClr val="000000"/>
                </a:solidFill>
                <a:latin typeface="Times New Roman"/>
                <a:ea typeface="Times New Roman"/>
              </a:rPr>
              <a:t>liczby</a:t>
            </a:r>
            <a:r>
              <a:rPr lang="en-US" altLang="zh-CN" sz="2800" b="1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30" dirty="0">
                <a:solidFill>
                  <a:srgbClr val="000000"/>
                </a:solidFill>
                <a:latin typeface="Times New Roman"/>
                <a:ea typeface="Times New Roman"/>
              </a:rPr>
              <a:t>pacjentów.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255"/>
              </a:lnSpc>
            </a:pPr>
            <a:endParaRPr lang="en-US" dirty="0"/>
          </a:p>
          <a:p>
            <a:pPr marL="0" hangingPunct="0">
              <a:lnSpc>
                <a:spcPct val="95416"/>
              </a:lnSpc>
            </a:pPr>
            <a:r>
              <a:rPr lang="en-US" altLang="zh-CN" sz="2400" b="1" spc="-64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35" dirty="0">
                <a:solidFill>
                  <a:srgbClr val="000000"/>
                </a:solidFill>
                <a:latin typeface="Times New Roman"/>
                <a:ea typeface="Times New Roman"/>
              </a:rPr>
              <a:t>dziennym</a:t>
            </a:r>
            <a:r>
              <a:rPr lang="en-US" altLang="zh-CN" sz="24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40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30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4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35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może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przebywać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równocześnie</a:t>
            </a:r>
            <a:r>
              <a:rPr lang="en-US" altLang="zh-CN" sz="2400" b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mniej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niż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nie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więcej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niż</a:t>
            </a:r>
            <a:r>
              <a:rPr lang="en-US" altLang="zh-CN" sz="2400" b="1" spc="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40" dirty="0">
                <a:solidFill>
                  <a:srgbClr val="000000"/>
                </a:solidFill>
                <a:latin typeface="Times New Roman"/>
                <a:ea typeface="Times New Roman"/>
              </a:rPr>
              <a:t>pacjen</a:t>
            </a:r>
            <a:r>
              <a:rPr lang="en-US" altLang="zh-CN" sz="2400" b="1" spc="-34" dirty="0">
                <a:solidFill>
                  <a:srgbClr val="000000"/>
                </a:solidFill>
                <a:latin typeface="Times New Roman"/>
                <a:ea typeface="Times New Roman"/>
              </a:rPr>
              <a:t>tów.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7"/>
          <p:cNvSpPr txBox="1"/>
          <p:nvPr/>
        </p:nvSpPr>
        <p:spPr>
          <a:xfrm>
            <a:off x="442874" y="1455844"/>
            <a:ext cx="7266074" cy="4037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Kierowanie</a:t>
            </a:r>
            <a:r>
              <a:rPr lang="en-US" altLang="zh-CN" sz="24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24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dziennego</a:t>
            </a:r>
            <a:r>
              <a:rPr lang="en-US" altLang="zh-CN" sz="24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4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400" b="1" spc="-10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odbywa</a:t>
            </a:r>
            <a:r>
              <a:rPr lang="en-US" altLang="zh-CN" sz="2400" b="1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się</a:t>
            </a:r>
            <a:r>
              <a:rPr lang="en-US" altLang="zh-CN" sz="2400" b="1" spc="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2400" b="1" spc="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podstawie:</a:t>
            </a:r>
          </a:p>
          <a:p>
            <a:pPr>
              <a:lnSpc>
                <a:spcPts val="1695"/>
              </a:lnSpc>
            </a:pPr>
            <a:endParaRPr lang="en-US" dirty="0"/>
          </a:p>
          <a:p>
            <a:pPr marL="0" indent="107289">
              <a:lnSpc>
                <a:spcPct val="100000"/>
              </a:lnSpc>
            </a:pPr>
            <a:r>
              <a:rPr lang="en-US" altLang="zh-CN" sz="2200" spc="-3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2200" spc="4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34" dirty="0">
                <a:solidFill>
                  <a:srgbClr val="000000"/>
                </a:solidFill>
                <a:latin typeface="Times New Roman"/>
                <a:ea typeface="Times New Roman"/>
              </a:rPr>
              <a:t>skierowania,</a:t>
            </a:r>
          </a:p>
          <a:p>
            <a:pPr marL="0" indent="107289">
              <a:lnSpc>
                <a:spcPct val="9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2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karty</a:t>
            </a:r>
            <a:r>
              <a:rPr lang="en-US" altLang="zh-CN" sz="2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oceny</a:t>
            </a:r>
            <a:r>
              <a:rPr lang="en-US" altLang="zh-CN" sz="22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stanu</a:t>
            </a:r>
            <a:r>
              <a:rPr lang="en-US" altLang="zh-CN" sz="2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klinicznego,</a:t>
            </a:r>
            <a:r>
              <a:rPr lang="en-US" altLang="zh-CN" sz="22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sporządzanej</a:t>
            </a:r>
            <a:r>
              <a:rPr lang="en-US" altLang="zh-CN" sz="22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22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zastosowaniem</a:t>
            </a:r>
          </a:p>
          <a:p>
            <a:pPr marL="0" indent="335889">
              <a:lnSpc>
                <a:spcPct val="100000"/>
              </a:lnSpc>
            </a:pPr>
            <a:r>
              <a:rPr lang="en-US" altLang="zh-CN" sz="2200" spc="-35" dirty="0">
                <a:solidFill>
                  <a:srgbClr val="000000"/>
                </a:solidFill>
                <a:latin typeface="Times New Roman"/>
                <a:ea typeface="Times New Roman"/>
              </a:rPr>
              <a:t>skali</a:t>
            </a:r>
            <a:r>
              <a:rPr lang="en-US" altLang="zh-CN" sz="22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40" dirty="0">
                <a:solidFill>
                  <a:srgbClr val="000000"/>
                </a:solidFill>
                <a:latin typeface="Times New Roman"/>
                <a:ea typeface="Times New Roman"/>
              </a:rPr>
              <a:t>poziomu</a:t>
            </a:r>
            <a:r>
              <a:rPr lang="en-US" altLang="zh-CN" sz="22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40" dirty="0">
                <a:solidFill>
                  <a:srgbClr val="000000"/>
                </a:solidFill>
                <a:latin typeface="Times New Roman"/>
                <a:ea typeface="Times New Roman"/>
              </a:rPr>
              <a:t>samodzielności</a:t>
            </a:r>
            <a:r>
              <a:rPr lang="en-US" altLang="zh-CN" sz="22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30" dirty="0">
                <a:solidFill>
                  <a:srgbClr val="000000"/>
                </a:solidFill>
                <a:latin typeface="Times New Roman"/>
                <a:ea typeface="Times New Roman"/>
              </a:rPr>
              <a:t>(skala</a:t>
            </a:r>
            <a:r>
              <a:rPr lang="en-US" altLang="zh-CN" sz="22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40" dirty="0">
                <a:solidFill>
                  <a:srgbClr val="000000"/>
                </a:solidFill>
                <a:latin typeface="Times New Roman"/>
                <a:ea typeface="Times New Roman"/>
              </a:rPr>
              <a:t>Barthel</a:t>
            </a:r>
            <a:r>
              <a:rPr lang="en-US" altLang="zh-CN" sz="2200" spc="-15" dirty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</a:p>
          <a:p>
            <a:pPr>
              <a:lnSpc>
                <a:spcPts val="465"/>
              </a:lnSpc>
            </a:pPr>
            <a:endParaRPr lang="en-US" dirty="0"/>
          </a:p>
          <a:p>
            <a:pPr marL="0" hangingPunct="0">
              <a:lnSpc>
                <a:spcPct val="95833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Skierowanie</a:t>
            </a:r>
            <a:r>
              <a:rPr lang="en-US" altLang="zh-CN" sz="2400" b="1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24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dziennego</a:t>
            </a:r>
            <a:r>
              <a:rPr lang="en-US" altLang="zh-CN" sz="24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400" b="1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400" b="1" spc="-11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400" b="1" spc="-5" dirty="0">
                <a:solidFill>
                  <a:srgbClr val="000000"/>
                </a:solidFill>
                <a:latin typeface="Times New Roman"/>
                <a:ea typeface="Times New Roman"/>
              </a:rPr>
              <a:t>ydaje:</a:t>
            </a:r>
          </a:p>
          <a:p>
            <a:pPr>
              <a:lnSpc>
                <a:spcPts val="709"/>
              </a:lnSpc>
            </a:pPr>
            <a:endParaRPr lang="en-US" dirty="0"/>
          </a:p>
          <a:p>
            <a:pPr marL="0" indent="107289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lekarz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podstawowej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200" spc="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zdrowotnej,</a:t>
            </a:r>
          </a:p>
          <a:p>
            <a:pPr marL="335889" indent="-228600" hangingPunct="0">
              <a:lnSpc>
                <a:spcPct val="95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altLang="zh-CN" sz="2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przypadku</a:t>
            </a:r>
            <a:r>
              <a:rPr lang="en-US" altLang="zh-CN" sz="2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pacjentów</a:t>
            </a:r>
            <a:r>
              <a:rPr lang="en-US" altLang="zh-CN" sz="22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bezpośrednio</a:t>
            </a:r>
            <a:r>
              <a:rPr lang="en-US" altLang="zh-CN" sz="2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po</a:t>
            </a:r>
            <a:r>
              <a:rPr lang="en-US" altLang="zh-CN" sz="22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leczeniu</a:t>
            </a:r>
            <a:r>
              <a:rPr lang="en-US" altLang="zh-CN" sz="22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szpitalnym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lekarz</a:t>
            </a:r>
            <a:r>
              <a:rPr lang="en-US" altLang="zh-CN" sz="2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ubezpieczenia</a:t>
            </a:r>
            <a:r>
              <a:rPr lang="en-US" altLang="zh-CN" sz="2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zdrowotnego</a:t>
            </a:r>
            <a:r>
              <a:rPr lang="en-US" altLang="zh-CN" sz="2200" spc="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udzielający</a:t>
            </a:r>
            <a:r>
              <a:rPr lang="en-US" altLang="zh-CN" sz="22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22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200" spc="-69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200" spc="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200" spc="-40" dirty="0">
                <a:solidFill>
                  <a:srgbClr val="000000"/>
                </a:solidFill>
                <a:latin typeface="Times New Roman"/>
                <a:ea typeface="Times New Roman"/>
              </a:rPr>
              <a:t>szpitalu.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19"/>
          <p:cNvSpPr txBox="1"/>
          <p:nvPr/>
        </p:nvSpPr>
        <p:spPr>
          <a:xfrm>
            <a:off x="1496822" y="2652878"/>
            <a:ext cx="5148406" cy="2316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Pobyt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może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zostać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skrócony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założonych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30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dni</a:t>
            </a:r>
            <a:r>
              <a:rPr lang="en-US" altLang="zh-CN" sz="1600" b="1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394"/>
              </a:lnSpc>
            </a:pPr>
            <a:endParaRPr lang="en-US" dirty="0"/>
          </a:p>
          <a:p>
            <a:pPr marL="0">
              <a:lnSpc>
                <a:spcPct val="100000"/>
              </a:lnSpc>
            </a:pP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pierwszym</a:t>
            </a:r>
            <a:r>
              <a:rPr lang="en-US" altLang="zh-CN" sz="16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miesiącu,</a:t>
            </a:r>
            <a:r>
              <a:rPr lang="en-US" altLang="zh-CN" sz="16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pacjenci</a:t>
            </a:r>
            <a:r>
              <a:rPr lang="en-US" altLang="zh-CN" sz="16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przebywają</a:t>
            </a:r>
            <a:r>
              <a:rPr lang="en-US" altLang="zh-CN" sz="16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6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1600" b="1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6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95781" y="743204"/>
          <a:ext cx="8316592" cy="15871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105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5875">
                      <a:solidFill>
                        <a:srgbClr val="378CC3"/>
                      </a:solidFill>
                      <a:prstDash val="solid"/>
                    </a:lnR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indent="270129">
                        <a:lnSpc>
                          <a:spcPct val="94583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Czas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trwania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pobytu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dziennym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domu</a:t>
                      </a:r>
                      <a:r>
                        <a:rPr lang="en-US" altLang="zh-CN" sz="1600" b="1" spc="-10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opieki</a:t>
                      </a:r>
                      <a:r>
                        <a:rPr lang="en-US" altLang="zh-CN" sz="1600" b="1" spc="-109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medycznej</a:t>
                      </a:r>
                    </a:p>
                    <a:p>
                      <a:pPr marL="0" indent="270129">
                        <a:lnSpc>
                          <a:spcPct val="73750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jest</a:t>
                      </a:r>
                      <a:r>
                        <a:rPr lang="en-US" altLang="zh-CN" sz="1600" b="1" spc="-8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ustalany</a:t>
                      </a:r>
                      <a:r>
                        <a:rPr lang="en-US" altLang="zh-CN" sz="1600" b="1" spc="-8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indywidualnie</a:t>
                      </a:r>
                      <a:r>
                        <a:rPr lang="en-US" altLang="zh-CN" sz="1600" b="1" spc="-8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przez</a:t>
                      </a:r>
                      <a:r>
                        <a:rPr lang="en-US" altLang="zh-CN" sz="1600" b="1" spc="-8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zespół</a:t>
                      </a:r>
                      <a:r>
                        <a:rPr lang="en-US" altLang="zh-CN" sz="1600" b="1" spc="-8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terapeutyczny</a:t>
                      </a:r>
                      <a:r>
                        <a:rPr lang="en-US" altLang="zh-CN" sz="1600" b="1" spc="-8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altLang="zh-CN" sz="1600" b="1" spc="-8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nie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06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solidFill>
                      <a:srgbClr val="F0E0D2"/>
                    </a:solidFill>
                  </a:tcPr>
                </a:tc>
                <a:tc>
                  <a:txBody>
                    <a:bodyPr/>
                    <a:lstStyle/>
                    <a:p>
                      <a:pPr marL="270129" hangingPunct="0">
                        <a:lnSpc>
                          <a:spcPct val="95416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może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być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krótszy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niż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dni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roboczych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dłuższy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niż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120</a:t>
                      </a:r>
                      <a:r>
                        <a:rPr lang="en-US" altLang="zh-CN" sz="1600" b="1" spc="-3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dni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roboczy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ch.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solidFill>
                      <a:srgbClr val="F0E0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 cap="flat" cmpd="sng" algn="ctr">
                      <a:solidFill>
                        <a:srgbClr val="378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>
                      <a:solidFill>
                        <a:srgbClr val="3D9BD8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64464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875">
                      <a:solidFill>
                        <a:srgbClr val="3D9BD8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95781" y="2829687"/>
          <a:ext cx="8316592" cy="16277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1050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910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526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5875">
                      <a:solidFill>
                        <a:srgbClr val="378CC3"/>
                      </a:solidFill>
                      <a:prstDash val="solid"/>
                    </a:lnR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129" hangingPunct="0">
                        <a:lnSpc>
                          <a:spcPct val="90833"/>
                        </a:lnSpc>
                      </a:pP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przypadku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dobrowolnej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rezygnacji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pacjenta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oraz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przypadku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pogorszenia</a:t>
                      </a:r>
                      <a:r>
                        <a:rPr lang="en-US" altLang="zh-CN" sz="1600" b="1" spc="-3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się</a:t>
                      </a:r>
                      <a:r>
                        <a:rPr lang="en-US" altLang="zh-CN" sz="1600" b="1" spc="-3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stanu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zdrowia,</a:t>
                      </a:r>
                      <a:r>
                        <a:rPr lang="en-US" altLang="zh-CN" sz="1600" b="1" spc="-4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wymagającego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5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solidFill>
                      <a:srgbClr val="F0E0D2"/>
                    </a:solidFill>
                  </a:tcPr>
                </a:tc>
                <a:tc>
                  <a:txBody>
                    <a:bodyPr/>
                    <a:lstStyle/>
                    <a:p>
                      <a:pPr marL="270129" hangingPunct="0">
                        <a:lnSpc>
                          <a:spcPct val="92500"/>
                        </a:lnSpc>
                      </a:pP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realizacji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świadczeń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zdrowotnych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warunkach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/>
                        <a:t/>
                      </a:r>
                      <a:br>
                        <a:rPr dirty="0"/>
                      </a:b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stacjonarnych</a:t>
                      </a:r>
                      <a:r>
                        <a:rPr lang="en-US" altLang="zh-CN" sz="1600" b="1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(leczenie</a:t>
                      </a:r>
                      <a:r>
                        <a:rPr lang="en-US" altLang="zh-CN" sz="1600" b="1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szpitalne,</a:t>
                      </a:r>
                      <a:r>
                        <a:rPr lang="en-US" altLang="zh-CN" sz="1600" b="1" spc="-1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stacjonarne</a:t>
                      </a:r>
                      <a:r>
                        <a:rPr lang="en-US" altLang="zh-CN" sz="1600" b="1" spc="-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całodobowe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solidFill>
                      <a:srgbClr val="F0E0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 cap="flat" cmpd="sng" algn="ctr">
                      <a:solidFill>
                        <a:srgbClr val="378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>
                      <a:solidFill>
                        <a:srgbClr val="3D9BD8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06500">
                <a:tc gridSpan="2">
                  <a:txBody>
                    <a:bodyPr/>
                    <a:lstStyle/>
                    <a:p>
                      <a:pPr marL="0" indent="685165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świadczenia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zdrowotne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inne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niż</a:t>
                      </a:r>
                      <a:r>
                        <a:rPr lang="en-US" altLang="zh-CN" sz="1600" b="1" spc="-34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szpitalne).</a:t>
                      </a:r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875">
                      <a:solidFill>
                        <a:srgbClr val="3D9BD8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5781" y="4944491"/>
          <a:ext cx="8316593" cy="17687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50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864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368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36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R w="15875">
                      <a:solidFill>
                        <a:srgbClr val="378CC3"/>
                      </a:solidFill>
                      <a:prstDash val="solid"/>
                    </a:lnR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384" hangingPunct="0">
                        <a:lnSpc>
                          <a:spcPct val="80833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medycznej</a:t>
                      </a:r>
                      <a:r>
                        <a:rPr lang="en-US" altLang="zh-CN" sz="1600" b="1" spc="-1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przez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dni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tygodniu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przez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8-10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godzin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dziennie,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następnie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zależności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od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poprawy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stanu</a:t>
                      </a:r>
                      <a:r>
                        <a:rPr lang="en-US" altLang="zh-CN" sz="1600" b="1" spc="5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zdrowia,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liczba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częstotliwość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udzielanych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świadczeń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jest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stopniowo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030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solidFill>
                      <a:srgbClr val="F0E0D2"/>
                    </a:solidFill>
                  </a:tcPr>
                </a:tc>
                <a:tc>
                  <a:txBody>
                    <a:bodyPr/>
                    <a:lstStyle/>
                    <a:p>
                      <a:pPr marL="278384" hangingPunct="0">
                        <a:lnSpc>
                          <a:spcPct val="86666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zmniejszana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zależności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od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potrzeb</a:t>
                      </a:r>
                      <a:r>
                        <a:rPr lang="en-US" altLang="zh-CN" sz="1600" b="1" spc="-3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indywidualnych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t/>
                      </a:r>
                      <a:br/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każdego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pacjenta,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jednak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nie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odbywa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się</a:t>
                      </a:r>
                      <a:r>
                        <a:rPr lang="en-US" altLang="zh-CN" sz="1600" b="1" spc="-2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w</a:t>
                      </a:r>
                      <a:r>
                        <a:rPr lang="en-US" altLang="zh-CN" sz="1600" b="1" spc="-25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czasie</a:t>
                      </a:r>
                      <a:r>
                        <a:rPr lang="en-US" altLang="zh-CN" sz="1600" b="1" spc="-3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krótszym</a:t>
                      </a:r>
                    </a:p>
                  </a:txBody>
                  <a:tcPr marL="0" marR="0" marT="0" marB="0">
                    <a:lnL w="15875">
                      <a:solidFill>
                        <a:srgbClr val="378CC3"/>
                      </a:solidFill>
                      <a:prstDash val="solid"/>
                    </a:lnL>
                    <a:lnR w="15875">
                      <a:solidFill>
                        <a:srgbClr val="378CC3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solidFill>
                      <a:srgbClr val="F0E0D2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altLang="zh-CN" sz="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</a:p>
                  </a:txBody>
                  <a:tcPr marL="0" marR="0" marT="0" marB="0">
                    <a:lnL w="15875" cap="flat" cmpd="sng" algn="ctr">
                      <a:solidFill>
                        <a:srgbClr val="378C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875">
                      <a:solidFill>
                        <a:srgbClr val="3D9BD8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4771">
                <a:tc gridSpan="2">
                  <a:txBody>
                    <a:bodyPr/>
                    <a:lstStyle/>
                    <a:p>
                      <a:pPr marL="0" indent="693420">
                        <a:lnSpc>
                          <a:spcPct val="100000"/>
                        </a:lnSpc>
                      </a:pP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niż</a:t>
                      </a:r>
                      <a:r>
                        <a:rPr lang="en-US" altLang="zh-CN" sz="1600" b="1" spc="5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en-US" altLang="zh-CN" sz="1600" b="1" spc="5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godziny</a:t>
                      </a:r>
                      <a:r>
                        <a:rPr lang="en-US" altLang="zh-CN" sz="1600" b="1" spc="50" dirty="0">
                          <a:solidFill>
                            <a:srgbClr val="00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altLang="zh-CN" sz="16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dziennie</a:t>
                      </a:r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5875">
                      <a:solidFill>
                        <a:srgbClr val="3D9BD8"/>
                      </a:solidFill>
                      <a:prstDash val="solid"/>
                    </a:lnL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5875">
                      <a:solidFill>
                        <a:srgbClr val="3D9BD8"/>
                      </a:solidFill>
                      <a:prstDash val="solid"/>
                    </a:lnR>
                    <a:lnT w="15875">
                      <a:solidFill>
                        <a:srgbClr val="3D9BD8"/>
                      </a:solidFill>
                      <a:prstDash val="solid"/>
                    </a:lnT>
                    <a:lnB w="15875">
                      <a:solidFill>
                        <a:srgbClr val="3D9BD8"/>
                      </a:solidFill>
                      <a:prstDash val="solid"/>
                    </a:lnB>
                    <a:solidFill>
                      <a:srgbClr val="F0E0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4"/>
          <p:cNvSpPr txBox="1"/>
          <p:nvPr/>
        </p:nvSpPr>
        <p:spPr>
          <a:xfrm>
            <a:off x="1504441" y="0"/>
            <a:ext cx="10271355" cy="6561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96249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DDOM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zapewnia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opiekę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medyczną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połączoną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kontynuacją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terapii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24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procesem</a:t>
            </a:r>
          </a:p>
          <a:p>
            <a:pPr marL="0" indent="590168">
              <a:lnSpc>
                <a:spcPct val="879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usprawniania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zakresie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funkcjonalnym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procesów</a:t>
            </a:r>
            <a:r>
              <a:rPr lang="en-US" altLang="zh-CN" sz="2400" b="1" spc="-1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poznawczych.</a:t>
            </a:r>
          </a:p>
          <a:p>
            <a:pPr marL="0" indent="86868">
              <a:lnSpc>
                <a:spcPct val="875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podstawowych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kategorii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zdrowotnych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realizowanych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2400" b="1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ramach</a:t>
            </a:r>
          </a:p>
          <a:p>
            <a:pPr marL="0" indent="3089783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domu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medycznej</a:t>
            </a:r>
            <a:r>
              <a:rPr lang="en-US" altLang="zh-CN" sz="2400" b="1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należą:</a:t>
            </a:r>
          </a:p>
          <a:p>
            <a:pPr>
              <a:lnSpc>
                <a:spcPts val="1804"/>
              </a:lnSpc>
            </a:pPr>
            <a:endParaRPr lang="en-US" dirty="0"/>
          </a:p>
          <a:p>
            <a:pPr marL="0" indent="3485388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opieka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pielęgniarska,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tym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edukacja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dotycząca</a:t>
            </a:r>
          </a:p>
          <a:p>
            <a:pPr marL="0" indent="4831461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samoopieki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samopielęgnacji,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675"/>
              </a:lnSpc>
            </a:pPr>
            <a:endParaRPr lang="en-US" dirty="0"/>
          </a:p>
          <a:p>
            <a:pPr marL="0" indent="3381755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doradztwo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doborze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odpowiednich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wyrobów</a:t>
            </a:r>
            <a:r>
              <a:rPr lang="en-US" altLang="zh-CN" sz="1800" b="1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medycznych,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04"/>
              </a:lnSpc>
            </a:pPr>
            <a:endParaRPr lang="en-US" dirty="0"/>
          </a:p>
          <a:p>
            <a:pPr marL="0" indent="5145404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usprawnianie</a:t>
            </a:r>
            <a:r>
              <a:rPr lang="en-US" altLang="zh-CN" sz="1800" b="1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ruchowe,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804"/>
              </a:lnSpc>
            </a:pPr>
            <a:endParaRPr lang="en-US" dirty="0"/>
          </a:p>
          <a:p>
            <a:pPr marL="0" indent="4561713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stymulacja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procesów</a:t>
            </a:r>
            <a:r>
              <a:rPr lang="en-US" altLang="zh-CN" sz="18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poznawczych,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754"/>
              </a:lnSpc>
            </a:pPr>
            <a:endParaRPr lang="en-US" dirty="0"/>
          </a:p>
          <a:p>
            <a:pPr marL="0" indent="5399913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terapia</a:t>
            </a:r>
            <a:r>
              <a:rPr lang="en-US" altLang="zh-CN" sz="1800" b="1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zajęciowa,</a:t>
            </a:r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000"/>
              </a:lnSpc>
            </a:pPr>
            <a:endParaRPr lang="en-US" dirty="0"/>
          </a:p>
          <a:p>
            <a:pPr>
              <a:lnSpc>
                <a:spcPts val="1914"/>
              </a:lnSpc>
            </a:pPr>
            <a:endParaRPr lang="en-US" dirty="0"/>
          </a:p>
          <a:p>
            <a:pPr marL="0" indent="3321430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przygotowanie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rodziny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i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opiekunów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pacjenta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8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kontynuacji</a:t>
            </a:r>
          </a:p>
          <a:p>
            <a:pPr marL="0" indent="4822952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  <a:r>
              <a:rPr lang="en-US" altLang="zh-CN" sz="1800" b="1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(działania</a:t>
            </a:r>
            <a:r>
              <a:rPr lang="en-US" altLang="zh-CN" sz="18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Times New Roman"/>
                <a:ea typeface="Times New Roman"/>
              </a:rPr>
              <a:t>edukacyjne</a:t>
            </a:r>
            <a:r>
              <a:rPr lang="en-US" altLang="zh-CN" sz="1700" dirty="0">
                <a:solidFill>
                  <a:srgbClr val="000000"/>
                </a:solidFill>
                <a:latin typeface="Times New Roman"/>
                <a:ea typeface="Times New Roman"/>
              </a:rPr>
              <a:t>).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26"/>
          <p:cNvSpPr txBox="1"/>
          <p:nvPr/>
        </p:nvSpPr>
        <p:spPr>
          <a:xfrm>
            <a:off x="2679445" y="3371902"/>
            <a:ext cx="3197292" cy="2694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5473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zakresie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koniecznym</a:t>
            </a:r>
            <a:r>
              <a:rPr lang="en-US" altLang="zh-CN" sz="18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</a:p>
          <a:p>
            <a:pPr marL="0">
              <a:lnSpc>
                <a:spcPct val="8666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wykonania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świadczeń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razie</a:t>
            </a:r>
          </a:p>
          <a:p>
            <a:pPr marL="0" indent="289941">
              <a:lnSpc>
                <a:spcPct val="8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pilnej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potrzeby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zapewnia</a:t>
            </a:r>
            <a:r>
              <a:rPr lang="en-US" altLang="zh-CN" sz="1800" spc="-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się</a:t>
            </a:r>
          </a:p>
          <a:p>
            <a:pPr marL="0" indent="216408">
              <a:lnSpc>
                <a:spcPct val="8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pacjentowi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niezbędne</a:t>
            </a:r>
            <a:r>
              <a:rPr lang="en-US" altLang="zh-CN"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badania</a:t>
            </a:r>
          </a:p>
          <a:p>
            <a:pPr marL="0" indent="715137">
              <a:lnSpc>
                <a:spcPct val="8666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diagnostyczne</a:t>
            </a:r>
            <a:r>
              <a:rPr lang="en-US" altLang="zh-CN" sz="18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5" dirty="0">
                <a:solidFill>
                  <a:srgbClr val="000000"/>
                </a:solidFill>
                <a:latin typeface="Times New Roman"/>
                <a:ea typeface="Times New Roman"/>
              </a:rPr>
              <a:t>oraz</a:t>
            </a:r>
          </a:p>
          <a:p>
            <a:pPr marL="0" indent="352425">
              <a:lnSpc>
                <a:spcPct val="8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specjalistyczne</a:t>
            </a:r>
            <a:r>
              <a:rPr lang="en-US" altLang="zh-CN"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konsultacje</a:t>
            </a:r>
          </a:p>
          <a:p>
            <a:pPr marL="0" indent="117348">
              <a:lnSpc>
                <a:spcPct val="8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lekarskie.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każdym</a:t>
            </a:r>
            <a:r>
              <a:rPr lang="en-US" altLang="zh-CN" sz="1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przypadku</a:t>
            </a:r>
          </a:p>
          <a:p>
            <a:pPr marL="0" indent="201168">
              <a:lnSpc>
                <a:spcPct val="8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wymagane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jest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przygotowanie</a:t>
            </a:r>
          </a:p>
          <a:p>
            <a:pPr marL="150876" indent="203073" hangingPunct="0">
              <a:lnSpc>
                <a:spcPct val="8666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przez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zespół</a:t>
            </a:r>
            <a:r>
              <a:rPr lang="en-US" altLang="zh-CN" sz="1800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terapeutyczny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uzasadnienia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zlecenia</a:t>
            </a:r>
            <a:r>
              <a:rPr lang="en-US" altLang="zh-CN" sz="1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realizacji</a:t>
            </a:r>
          </a:p>
          <a:p>
            <a:pPr marL="0" indent="862964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w/w</a:t>
            </a:r>
            <a:r>
              <a:rPr lang="en-US" altLang="zh-CN" sz="18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świadczeń.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6687311" y="3377098"/>
            <a:ext cx="3242935" cy="24540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4290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Poza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świadczeniami</a:t>
            </a:r>
            <a:r>
              <a:rPr lang="en-US" altLang="zh-CN"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opieki</a:t>
            </a:r>
          </a:p>
          <a:p>
            <a:pPr marL="376428" indent="192023" hangingPunct="0">
              <a:lnSpc>
                <a:spcPct val="86666"/>
              </a:lnSpc>
            </a:pPr>
            <a:r>
              <a:rPr lang="en-US" altLang="zh-CN" sz="1800" spc="20" dirty="0">
                <a:solidFill>
                  <a:srgbClr val="000000"/>
                </a:solidFill>
                <a:latin typeface="Times New Roman"/>
                <a:ea typeface="Times New Roman"/>
              </a:rPr>
              <a:t>zdrowotnej</a:t>
            </a:r>
            <a:r>
              <a:rPr lang="en-US" altLang="zh-CN" sz="1800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spc="30" dirty="0">
                <a:solidFill>
                  <a:srgbClr val="000000"/>
                </a:solidFill>
                <a:latin typeface="Times New Roman"/>
                <a:ea typeface="Times New Roman"/>
              </a:rPr>
              <a:t>pacjentom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przebywającym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</a:t>
            </a:r>
            <a:r>
              <a:rPr lang="en-US" altLang="zh-CN" sz="1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DDOM</a:t>
            </a:r>
          </a:p>
          <a:p>
            <a:pPr marL="0" indent="70104">
              <a:lnSpc>
                <a:spcPct val="8708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zapewnione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zostało</a:t>
            </a:r>
            <a:r>
              <a:rPr lang="en-US" altLang="zh-CN"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odpowiednie</a:t>
            </a:r>
          </a:p>
          <a:p>
            <a:pPr marL="0" indent="195071" hangingPunct="0">
              <a:lnSpc>
                <a:spcPct val="8666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do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stanu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zdrowia</a:t>
            </a:r>
            <a:r>
              <a:rPr lang="en-US" altLang="zh-CN" sz="1800" spc="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wyżywienie,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prowadzone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są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zajęcia</a:t>
            </a:r>
            <a:r>
              <a:rPr lang="en-US" altLang="zh-CN" sz="1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dodatkowe,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pozwalające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na</a:t>
            </a:r>
            <a:r>
              <a:rPr lang="en-US" altLang="zh-CN" sz="1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zagospodarowanie</a:t>
            </a:r>
          </a:p>
          <a:p>
            <a:pPr marL="0" indent="431292">
              <a:lnSpc>
                <a:spcPct val="875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czasu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wolnego</a:t>
            </a:r>
            <a:r>
              <a:rPr lang="en-US" altLang="zh-CN" sz="1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pomiędzy</a:t>
            </a:r>
          </a:p>
          <a:p>
            <a:pPr marL="0" indent="313944">
              <a:lnSpc>
                <a:spcPct val="8666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udzielanymi</a:t>
            </a:r>
            <a:r>
              <a:rPr lang="en-US" altLang="zh-CN" sz="1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świadczeniami</a:t>
            </a:r>
          </a:p>
          <a:p>
            <a:pPr marL="0" indent="947928">
              <a:lnSpc>
                <a:spcPct val="100000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Times New Roman"/>
                <a:ea typeface="Times New Roman"/>
              </a:rPr>
              <a:t>zd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  <a:ea typeface="Times New Roman"/>
              </a:rPr>
              <a:t>rowotnymi.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1039</Words>
  <Application>Microsoft Office PowerPoint</Application>
  <PresentationFormat>Panoramiczny</PresentationFormat>
  <Paragraphs>184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Calibri Light</vt:lpstr>
      <vt:lpstr>Times New Roman</vt:lpstr>
      <vt:lpstr>Motyw pakietu Office</vt:lpstr>
      <vt:lpstr>Prezentacja programu PowerPoint</vt:lpstr>
      <vt:lpstr>Deinstytucjonalizacja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Mariola</dc:creator>
  <cp:lastModifiedBy>Beata Guzak</cp:lastModifiedBy>
  <cp:revision>18</cp:revision>
  <dcterms:created xsi:type="dcterms:W3CDTF">2011-01-21T15:00:27Z</dcterms:created>
  <dcterms:modified xsi:type="dcterms:W3CDTF">2019-10-28T08:00:51Z</dcterms:modified>
  <cp:contentStatus/>
</cp:coreProperties>
</file>